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embeddedFontLst>
    <p:embeddedFont>
      <p:font typeface="Nunito"/>
      <p:regular r:id="rId19"/>
      <p:bold r:id="rId20"/>
      <p:italic r:id="rId21"/>
      <p:boldItalic r:id="rId22"/>
    </p:embeddedFont>
    <p:embeddedFont>
      <p:font typeface="Maven Pro"/>
      <p:regular r:id="rId23"/>
      <p:bold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Nunito-bold.fntdata"/><Relationship Id="rId11" Type="http://schemas.openxmlformats.org/officeDocument/2006/relationships/slide" Target="slides/slide6.xml"/><Relationship Id="rId22" Type="http://schemas.openxmlformats.org/officeDocument/2006/relationships/font" Target="fonts/Nunito-boldItalic.fntdata"/><Relationship Id="rId10" Type="http://schemas.openxmlformats.org/officeDocument/2006/relationships/slide" Target="slides/slide5.xml"/><Relationship Id="rId21" Type="http://schemas.openxmlformats.org/officeDocument/2006/relationships/font" Target="fonts/Nunito-italic.fntdata"/><Relationship Id="rId13" Type="http://schemas.openxmlformats.org/officeDocument/2006/relationships/slide" Target="slides/slide8.xml"/><Relationship Id="rId24" Type="http://schemas.openxmlformats.org/officeDocument/2006/relationships/font" Target="fonts/MavenPro-bold.fntdata"/><Relationship Id="rId12" Type="http://schemas.openxmlformats.org/officeDocument/2006/relationships/slide" Target="slides/slide7.xml"/><Relationship Id="rId23" Type="http://schemas.openxmlformats.org/officeDocument/2006/relationships/font" Target="fonts/MavenPro-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Nunito-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g2f1fec731bb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2" name="Google Shape;332;g2f1fec731bb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g2f1fec731bb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8" name="Google Shape;338;g2f1fec731bb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g2f1fec731bb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4" name="Google Shape;344;g2f1fec731bb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g2f1fec731bb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0" name="Google Shape;350;g2f1fec731bb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2f1f998f4d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2f1f998f4d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g2f1f998f4d3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8" name="Google Shape;288;g2f1f998f4d3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2f1f998f4d3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2f1f998f4d3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2f1f998f4d3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2f1f998f4d3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2f1f998f4d3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2f1f998f4d3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g2f1f998f4d3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2" name="Google Shape;312;g2f1f998f4d3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g2f1f998f4d3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0" name="Google Shape;320;g2f1f998f4d3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g2f1fec731bb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6" name="Google Shape;326;g2f1fec731bb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3"/>
        </a:solidFill>
      </p:bgPr>
    </p:bg>
    <p:spTree>
      <p:nvGrpSpPr>
        <p:cNvPr id="9"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p:nvPr/>
          </p:nvSpPr>
          <p:spPr>
            <a:xfrm>
              <a:off x="8460975" y="1817775"/>
              <a:ext cx="396600" cy="396600"/>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2"/>
            <p:cNvSpPr/>
            <p:nvPr/>
          </p:nvSpPr>
          <p:spPr>
            <a:xfrm>
              <a:off x="5399795" y="360281"/>
              <a:ext cx="2577000" cy="2577000"/>
            </a:xfrm>
            <a:prstGeom prst="pie">
              <a:avLst>
                <a:gd fmla="val 8801158"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a:off x="5399795" y="356358"/>
              <a:ext cx="2577000" cy="2577000"/>
            </a:xfrm>
            <a:prstGeom prst="pie">
              <a:avLst>
                <a:gd fmla="val 1255410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
            <p:cNvSpPr/>
            <p:nvPr/>
          </p:nvSpPr>
          <p:spPr>
            <a:xfrm rot="-9830444">
              <a:off x="6469759" y="3480727"/>
              <a:ext cx="320148" cy="320148"/>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 name="Google Shape;46;p2"/>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47" name="Google Shape;47;p2"/>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48" name="Google Shape;48;p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4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1"/>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1"/>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1"/>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1"/>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1"/>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1"/>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1"/>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1"/>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1"/>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1"/>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1"/>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1"/>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1"/>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1"/>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1"/>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1"/>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1"/>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1"/>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1"/>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1"/>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1"/>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1"/>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1"/>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1"/>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1"/>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1"/>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1"/>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1"/>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1"/>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1"/>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1"/>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1"/>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1"/>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1"/>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1"/>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1"/>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1"/>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1"/>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1"/>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1"/>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1"/>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1"/>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1"/>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1"/>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268" name="Google Shape;268;p11"/>
          <p:cNvSpPr txBox="1"/>
          <p:nvPr>
            <p:ph hasCustomPrompt="1" type="title"/>
          </p:nvPr>
        </p:nvSpPr>
        <p:spPr>
          <a:xfrm>
            <a:off x="1388625" y="772725"/>
            <a:ext cx="6366900" cy="1863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p:nvPr>
            <p:ph idx="1" type="body"/>
          </p:nvPr>
        </p:nvSpPr>
        <p:spPr>
          <a:xfrm>
            <a:off x="1388625" y="2712300"/>
            <a:ext cx="6366900" cy="11112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Clr>
                <a:schemeClr val="lt1"/>
              </a:buClr>
              <a:buSzPts val="1300"/>
              <a:buChar char="●"/>
              <a:defRPr>
                <a:solidFill>
                  <a:schemeClr val="lt1"/>
                </a:solidFill>
              </a:defRPr>
            </a:lvl1pPr>
            <a:lvl2pPr indent="-298450" lvl="1" marL="914400" algn="ctr">
              <a:spcBef>
                <a:spcPts val="0"/>
              </a:spcBef>
              <a:spcAft>
                <a:spcPts val="0"/>
              </a:spcAft>
              <a:buClr>
                <a:schemeClr val="lt1"/>
              </a:buClr>
              <a:buSzPts val="1100"/>
              <a:buChar char="○"/>
              <a:defRPr>
                <a:solidFill>
                  <a:schemeClr val="lt1"/>
                </a:solidFill>
              </a:defRPr>
            </a:lvl2pPr>
            <a:lvl3pPr indent="-298450" lvl="2" marL="1371600" algn="ctr">
              <a:spcBef>
                <a:spcPts val="0"/>
              </a:spcBef>
              <a:spcAft>
                <a:spcPts val="0"/>
              </a:spcAft>
              <a:buClr>
                <a:schemeClr val="lt1"/>
              </a:buClr>
              <a:buSzPts val="1100"/>
              <a:buChar char="■"/>
              <a:defRPr>
                <a:solidFill>
                  <a:schemeClr val="lt1"/>
                </a:solidFill>
              </a:defRPr>
            </a:lvl3pPr>
            <a:lvl4pPr indent="-298450" lvl="3" marL="1828800" algn="ctr">
              <a:spcBef>
                <a:spcPts val="0"/>
              </a:spcBef>
              <a:spcAft>
                <a:spcPts val="0"/>
              </a:spcAft>
              <a:buClr>
                <a:schemeClr val="lt1"/>
              </a:buClr>
              <a:buSzPts val="1100"/>
              <a:buChar char="●"/>
              <a:defRPr>
                <a:solidFill>
                  <a:schemeClr val="lt1"/>
                </a:solidFill>
              </a:defRPr>
            </a:lvl4pPr>
            <a:lvl5pPr indent="-298450" lvl="4" marL="2286000" algn="ctr">
              <a:spcBef>
                <a:spcPts val="0"/>
              </a:spcBef>
              <a:spcAft>
                <a:spcPts val="0"/>
              </a:spcAft>
              <a:buClr>
                <a:schemeClr val="lt1"/>
              </a:buClr>
              <a:buSzPts val="1100"/>
              <a:buChar char="○"/>
              <a:defRPr>
                <a:solidFill>
                  <a:schemeClr val="lt1"/>
                </a:solidFill>
              </a:defRPr>
            </a:lvl5pPr>
            <a:lvl6pPr indent="-298450" lvl="5" marL="2743200" algn="ctr">
              <a:spcBef>
                <a:spcPts val="0"/>
              </a:spcBef>
              <a:spcAft>
                <a:spcPts val="0"/>
              </a:spcAft>
              <a:buClr>
                <a:schemeClr val="lt1"/>
              </a:buClr>
              <a:buSzPts val="1100"/>
              <a:buChar char="■"/>
              <a:defRPr>
                <a:solidFill>
                  <a:schemeClr val="lt1"/>
                </a:solidFill>
              </a:defRPr>
            </a:lvl6pPr>
            <a:lvl7pPr indent="-298450" lvl="6" marL="3200400" algn="ctr">
              <a:spcBef>
                <a:spcPts val="0"/>
              </a:spcBef>
              <a:spcAft>
                <a:spcPts val="0"/>
              </a:spcAft>
              <a:buClr>
                <a:schemeClr val="lt1"/>
              </a:buClr>
              <a:buSzPts val="1100"/>
              <a:buChar char="●"/>
              <a:defRPr>
                <a:solidFill>
                  <a:schemeClr val="lt1"/>
                </a:solidFill>
              </a:defRPr>
            </a:lvl7pPr>
            <a:lvl8pPr indent="-298450" lvl="7" marL="3657600" algn="ctr">
              <a:spcBef>
                <a:spcPts val="0"/>
              </a:spcBef>
              <a:spcAft>
                <a:spcPts val="0"/>
              </a:spcAft>
              <a:buClr>
                <a:schemeClr val="lt1"/>
              </a:buClr>
              <a:buSzPts val="1100"/>
              <a:buChar char="○"/>
              <a:defRPr>
                <a:solidFill>
                  <a:schemeClr val="lt1"/>
                </a:solidFill>
              </a:defRPr>
            </a:lvl8pPr>
            <a:lvl9pPr indent="-298450" lvl="8" marL="4114800" algn="ctr">
              <a:spcBef>
                <a:spcPts val="0"/>
              </a:spcBef>
              <a:spcAft>
                <a:spcPts val="0"/>
              </a:spcAft>
              <a:buClr>
                <a:schemeClr val="lt1"/>
              </a:buClr>
              <a:buSzPts val="1100"/>
              <a:buChar char="■"/>
              <a:defRPr>
                <a:solidFill>
                  <a:schemeClr val="lt1"/>
                </a:solidFill>
              </a:defRPr>
            </a:lvl9pPr>
          </a:lstStyle>
          <a:p/>
        </p:txBody>
      </p:sp>
      <p:sp>
        <p:nvSpPr>
          <p:cNvPr id="270" name="Google Shape;270;p11"/>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1" name="Shape 271"/>
        <p:cNvGrpSpPr/>
        <p:nvPr/>
      </p:nvGrpSpPr>
      <p:grpSpPr>
        <a:xfrm>
          <a:off x="0" y="0"/>
          <a:ext cx="0" cy="0"/>
          <a:chOff x="0" y="0"/>
          <a:chExt cx="0" cy="0"/>
        </a:xfrm>
      </p:grpSpPr>
      <p:sp>
        <p:nvSpPr>
          <p:cNvPr id="272" name="Google Shape;272;p1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49"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3"/>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82" name="Google Shape;82;p3"/>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83" name="Google Shape;83;p3"/>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4"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4"/>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8" name="Google Shape;88;p4"/>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89" name="Google Shape;89;p4"/>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0" name="Google Shape;90;p4"/>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5"/>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6" name="Google Shape;96;p5"/>
          <p:cNvSpPr txBox="1"/>
          <p:nvPr>
            <p:ph idx="1" type="body"/>
          </p:nvPr>
        </p:nvSpPr>
        <p:spPr>
          <a:xfrm>
            <a:off x="130380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7" name="Google Shape;97;p5"/>
          <p:cNvSpPr txBox="1"/>
          <p:nvPr>
            <p:ph idx="2" type="body"/>
          </p:nvPr>
        </p:nvSpPr>
        <p:spPr>
          <a:xfrm>
            <a:off x="490365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5"/>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9"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04" name="Google Shape;104;p6"/>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5"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 name="Google Shape;109;p7"/>
          <p:cNvSpPr txBox="1"/>
          <p:nvPr>
            <p:ph type="title"/>
          </p:nvPr>
        </p:nvSpPr>
        <p:spPr>
          <a:xfrm>
            <a:off x="1303800" y="598575"/>
            <a:ext cx="3312000" cy="15900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0" name="Google Shape;110;p7"/>
          <p:cNvSpPr txBox="1"/>
          <p:nvPr>
            <p:ph idx="1" type="body"/>
          </p:nvPr>
        </p:nvSpPr>
        <p:spPr>
          <a:xfrm>
            <a:off x="1303800" y="2309675"/>
            <a:ext cx="3312000" cy="2221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11" name="Google Shape;111;p7"/>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1"/>
        </a:solidFill>
      </p:bgPr>
    </p:bg>
    <p:spTree>
      <p:nvGrpSpPr>
        <p:cNvPr id="112"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8"/>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25" name="Google Shape;125;p8"/>
          <p:cNvSpPr txBox="1"/>
          <p:nvPr>
            <p:ph type="title"/>
          </p:nvPr>
        </p:nvSpPr>
        <p:spPr>
          <a:xfrm>
            <a:off x="824000" y="763600"/>
            <a:ext cx="5857800" cy="35733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26" name="Google Shape;126;p8"/>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27"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1" name="Google Shape;131;p9"/>
          <p:cNvSpPr txBox="1"/>
          <p:nvPr>
            <p:ph type="title"/>
          </p:nvPr>
        </p:nvSpPr>
        <p:spPr>
          <a:xfrm>
            <a:off x="1303800" y="598575"/>
            <a:ext cx="3430500" cy="19902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32" name="Google Shape;132;p9"/>
          <p:cNvSpPr txBox="1"/>
          <p:nvPr>
            <p:ph idx="1" type="subTitle"/>
          </p:nvPr>
        </p:nvSpPr>
        <p:spPr>
          <a:xfrm>
            <a:off x="1303800" y="2743203"/>
            <a:ext cx="3430500" cy="7260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33" name="Google Shape;133;p9"/>
          <p:cNvSpPr txBox="1"/>
          <p:nvPr>
            <p:ph idx="2" type="body"/>
          </p:nvPr>
        </p:nvSpPr>
        <p:spPr>
          <a:xfrm>
            <a:off x="4903700" y="661000"/>
            <a:ext cx="3430500" cy="38706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34" name="Google Shape;134;p9"/>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35"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10"/>
          <p:cNvSpPr txBox="1"/>
          <p:nvPr>
            <p:ph idx="1" type="body"/>
          </p:nvPr>
        </p:nvSpPr>
        <p:spPr>
          <a:xfrm>
            <a:off x="1303800" y="4138975"/>
            <a:ext cx="5843100" cy="534900"/>
          </a:xfrm>
          <a:prstGeom prst="rect">
            <a:avLst/>
          </a:prstGeom>
        </p:spPr>
        <p:txBody>
          <a:bodyPr anchorCtr="0" anchor="t"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40" name="Google Shape;140;p10"/>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ment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indent="-298450" lvl="1" marL="914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indent="-298450" lvl="2" marL="1371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indent="-298450" lvl="3" marL="1828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indent="-298450" lvl="4" marL="22860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indent="-298450" lvl="5" marL="27432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indent="-298450" lvl="6" marL="3200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indent="-298450" lvl="7" marL="3657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indent="-298450" lvl="8" marL="4114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p:txBody>
      </p:sp>
      <p:sp>
        <p:nvSpPr>
          <p:cNvPr id="8" name="Google Shape;8;p1"/>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edbuild.org/content/category/problem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ojjdp.ojp.gov/publications/2022-national-report.pdf" TargetMode="External"/><Relationship Id="rId4" Type="http://schemas.openxmlformats.org/officeDocument/2006/relationships/image" Target="../media/image1.png"/><Relationship Id="rId5"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3"/>
          <p:cNvSpPr txBox="1"/>
          <p:nvPr>
            <p:ph type="ctrTitle"/>
          </p:nvPr>
        </p:nvSpPr>
        <p:spPr>
          <a:xfrm>
            <a:off x="311700" y="961925"/>
            <a:ext cx="8520600" cy="27180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6300">
                <a:solidFill>
                  <a:srgbClr val="202122"/>
                </a:solidFill>
              </a:rPr>
              <a:t> </a:t>
            </a:r>
            <a:r>
              <a:rPr lang="en" sz="7100">
                <a:solidFill>
                  <a:srgbClr val="202122"/>
                </a:solidFill>
              </a:rPr>
              <a:t>School &amp; Community Data &amp; Analysis</a:t>
            </a:r>
            <a:endParaRPr sz="9300"/>
          </a:p>
        </p:txBody>
      </p:sp>
      <p:sp>
        <p:nvSpPr>
          <p:cNvPr id="278" name="Google Shape;278;p13"/>
          <p:cNvSpPr txBox="1"/>
          <p:nvPr>
            <p:ph idx="1" type="subTitle"/>
          </p:nvPr>
        </p:nvSpPr>
        <p:spPr>
          <a:xfrm>
            <a:off x="311700" y="4022400"/>
            <a:ext cx="8520600" cy="792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Steph Jordan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333" name="Shape 333"/>
        <p:cNvGrpSpPr/>
        <p:nvPr/>
      </p:nvGrpSpPr>
      <p:grpSpPr>
        <a:xfrm>
          <a:off x="0" y="0"/>
          <a:ext cx="0" cy="0"/>
          <a:chOff x="0" y="0"/>
          <a:chExt cx="0" cy="0"/>
        </a:xfrm>
      </p:grpSpPr>
      <p:sp>
        <p:nvSpPr>
          <p:cNvPr id="334" name="Google Shape;334;p22"/>
          <p:cNvSpPr txBox="1"/>
          <p:nvPr>
            <p:ph type="title"/>
          </p:nvPr>
        </p:nvSpPr>
        <p:spPr>
          <a:xfrm>
            <a:off x="311700" y="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Recommendations</a:t>
            </a:r>
            <a:endParaRPr/>
          </a:p>
        </p:txBody>
      </p:sp>
      <p:sp>
        <p:nvSpPr>
          <p:cNvPr id="335" name="Google Shape;335;p22"/>
          <p:cNvSpPr txBox="1"/>
          <p:nvPr>
            <p:ph idx="1" type="body"/>
          </p:nvPr>
        </p:nvSpPr>
        <p:spPr>
          <a:xfrm>
            <a:off x="73550" y="572700"/>
            <a:ext cx="8758800" cy="4570800"/>
          </a:xfrm>
          <a:prstGeom prst="rect">
            <a:avLst/>
          </a:prstGeom>
        </p:spPr>
        <p:txBody>
          <a:bodyPr anchorCtr="0" anchor="t" bIns="91425" lIns="91425" spcFirstLastPara="1" rIns="91425" wrap="square" tIns="91425">
            <a:normAutofit lnSpcReduction="20000"/>
          </a:bodyPr>
          <a:lstStyle/>
          <a:p>
            <a:pPr indent="0" lvl="0" marL="0" rtl="0" algn="l">
              <a:spcBef>
                <a:spcPts val="1200"/>
              </a:spcBef>
              <a:spcAft>
                <a:spcPts val="0"/>
              </a:spcAft>
              <a:buNone/>
            </a:pPr>
            <a:r>
              <a:t/>
            </a:r>
            <a:endParaRPr b="1" sz="2008">
              <a:solidFill>
                <a:schemeClr val="dk1"/>
              </a:solidFill>
            </a:endParaRPr>
          </a:p>
          <a:p>
            <a:pPr indent="0" lvl="0" marL="0" rtl="0" algn="l">
              <a:spcBef>
                <a:spcPts val="1200"/>
              </a:spcBef>
              <a:spcAft>
                <a:spcPts val="0"/>
              </a:spcAft>
              <a:buClr>
                <a:schemeClr val="dk1"/>
              </a:buClr>
              <a:buSzPts val="1100"/>
              <a:buFont typeface="Arial"/>
              <a:buNone/>
            </a:pPr>
            <a:r>
              <a:rPr b="1" lang="en" sz="2008">
                <a:solidFill>
                  <a:schemeClr val="dk1"/>
                </a:solidFill>
              </a:rPr>
              <a:t>Incorporate diverse texts and materials, use culturally responsive pedagogy in teaching practices.</a:t>
            </a:r>
            <a:endParaRPr b="1" sz="2008">
              <a:solidFill>
                <a:schemeClr val="dk1"/>
              </a:solidFill>
            </a:endParaRPr>
          </a:p>
          <a:p>
            <a:pPr indent="0" lvl="0" marL="0" rtl="0" algn="l">
              <a:spcBef>
                <a:spcPts val="1200"/>
              </a:spcBef>
              <a:spcAft>
                <a:spcPts val="0"/>
              </a:spcAft>
              <a:buClr>
                <a:schemeClr val="dk1"/>
              </a:buClr>
              <a:buSzPts val="1100"/>
              <a:buFont typeface="Arial"/>
              <a:buNone/>
            </a:pPr>
            <a:r>
              <a:rPr b="1" lang="en" sz="2008">
                <a:solidFill>
                  <a:schemeClr val="dk1"/>
                </a:solidFill>
              </a:rPr>
              <a:t>Include diverse perspectives and histories with district curriculum in designing curriculum.</a:t>
            </a:r>
            <a:endParaRPr b="1" sz="2008">
              <a:solidFill>
                <a:schemeClr val="dk1"/>
              </a:solidFill>
            </a:endParaRPr>
          </a:p>
          <a:p>
            <a:pPr indent="0" lvl="0" marL="0" rtl="0" algn="l">
              <a:spcBef>
                <a:spcPts val="1200"/>
              </a:spcBef>
              <a:spcAft>
                <a:spcPts val="0"/>
              </a:spcAft>
              <a:buClr>
                <a:schemeClr val="dk1"/>
              </a:buClr>
              <a:buSzPts val="1100"/>
              <a:buFont typeface="Arial"/>
              <a:buNone/>
            </a:pPr>
            <a:r>
              <a:rPr b="1" lang="en" sz="2008">
                <a:solidFill>
                  <a:schemeClr val="dk1"/>
                </a:solidFill>
              </a:rPr>
              <a:t>Provide implicit bias training and culturally responsive teaching during professional development opportunities.</a:t>
            </a:r>
            <a:endParaRPr b="1" sz="2008">
              <a:solidFill>
                <a:schemeClr val="dk1"/>
              </a:solidFill>
            </a:endParaRPr>
          </a:p>
          <a:p>
            <a:pPr indent="0" lvl="0" marL="0" rtl="0" algn="l">
              <a:spcBef>
                <a:spcPts val="1200"/>
              </a:spcBef>
              <a:spcAft>
                <a:spcPts val="0"/>
              </a:spcAft>
              <a:buNone/>
            </a:pPr>
            <a:r>
              <a:rPr b="1" lang="en" sz="2008">
                <a:solidFill>
                  <a:schemeClr val="dk1"/>
                </a:solidFill>
              </a:rPr>
              <a:t>Collaborate with Atlanta Fulton Library, Food Resources through The Grocery Spot and local churches, the Martin Luther King Jr. Center and the Parent Teacher Organization for Community Partnerships.</a:t>
            </a:r>
            <a:endParaRPr b="1" sz="2008">
              <a:solidFill>
                <a:schemeClr val="dk1"/>
              </a:solidFill>
            </a:endParaRPr>
          </a:p>
          <a:p>
            <a:pPr indent="0" lvl="0" marL="0" rtl="0" algn="l">
              <a:spcBef>
                <a:spcPts val="1200"/>
              </a:spcBef>
              <a:spcAft>
                <a:spcPts val="0"/>
              </a:spcAft>
              <a:buClr>
                <a:schemeClr val="dk1"/>
              </a:buClr>
              <a:buSzPts val="1100"/>
              <a:buFont typeface="Arial"/>
              <a:buNone/>
            </a:pPr>
            <a:r>
              <a:rPr b="1" lang="en" sz="2008">
                <a:solidFill>
                  <a:schemeClr val="dk1"/>
                </a:solidFill>
              </a:rPr>
              <a:t>South Fulton Arts Center Community Programs</a:t>
            </a:r>
            <a:endParaRPr b="1" sz="2008">
              <a:solidFill>
                <a:schemeClr val="dk1"/>
              </a:solidFill>
            </a:endParaRPr>
          </a:p>
          <a:p>
            <a:pPr indent="0" lvl="0" marL="0" rtl="0" algn="l">
              <a:spcBef>
                <a:spcPts val="120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339" name="Shape 339"/>
        <p:cNvGrpSpPr/>
        <p:nvPr/>
      </p:nvGrpSpPr>
      <p:grpSpPr>
        <a:xfrm>
          <a:off x="0" y="0"/>
          <a:ext cx="0" cy="0"/>
          <a:chOff x="0" y="0"/>
          <a:chExt cx="0" cy="0"/>
        </a:xfrm>
      </p:grpSpPr>
      <p:sp>
        <p:nvSpPr>
          <p:cNvPr id="340" name="Google Shape;340;p23"/>
          <p:cNvSpPr txBox="1"/>
          <p:nvPr>
            <p:ph type="title"/>
          </p:nvPr>
        </p:nvSpPr>
        <p:spPr>
          <a:xfrm>
            <a:off x="311700" y="0"/>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1200"/>
              </a:spcBef>
              <a:spcAft>
                <a:spcPts val="0"/>
              </a:spcAft>
              <a:buClr>
                <a:schemeClr val="dk1"/>
              </a:buClr>
              <a:buSzPct val="41422"/>
              <a:buFont typeface="Arial"/>
              <a:buNone/>
            </a:pPr>
            <a:r>
              <a:rPr b="1" lang="en" sz="2655"/>
              <a:t>Short-term goals</a:t>
            </a:r>
            <a:r>
              <a:rPr lang="en" sz="2655"/>
              <a:t>:</a:t>
            </a:r>
            <a:endParaRPr sz="2655"/>
          </a:p>
          <a:p>
            <a:pPr indent="0" lvl="0" marL="0" rtl="0" algn="l">
              <a:spcBef>
                <a:spcPts val="1200"/>
              </a:spcBef>
              <a:spcAft>
                <a:spcPts val="0"/>
              </a:spcAft>
              <a:buNone/>
            </a:pPr>
            <a:r>
              <a:t/>
            </a:r>
            <a:endParaRPr/>
          </a:p>
        </p:txBody>
      </p:sp>
      <p:sp>
        <p:nvSpPr>
          <p:cNvPr id="341" name="Google Shape;341;p23"/>
          <p:cNvSpPr txBox="1"/>
          <p:nvPr>
            <p:ph idx="1" type="body"/>
          </p:nvPr>
        </p:nvSpPr>
        <p:spPr>
          <a:xfrm>
            <a:off x="413550" y="572700"/>
            <a:ext cx="8520600" cy="42426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Clr>
                <a:schemeClr val="dk1"/>
              </a:buClr>
              <a:buSzPts val="1100"/>
              <a:buFont typeface="Arial"/>
              <a:buNone/>
            </a:pPr>
            <a:r>
              <a:rPr b="1" lang="en" sz="2300">
                <a:solidFill>
                  <a:schemeClr val="dk1"/>
                </a:solidFill>
              </a:rPr>
              <a:t>Develop a professional development plan for teachers on Culturally Relevant Education and Leader in Me Schoolwide Intervention</a:t>
            </a:r>
            <a:endParaRPr b="1" sz="2300">
              <a:solidFill>
                <a:schemeClr val="dk1"/>
              </a:solidFill>
            </a:endParaRPr>
          </a:p>
          <a:p>
            <a:pPr indent="0" lvl="0" marL="0" rtl="0" algn="l">
              <a:spcBef>
                <a:spcPts val="1200"/>
              </a:spcBef>
              <a:spcAft>
                <a:spcPts val="0"/>
              </a:spcAft>
              <a:buClr>
                <a:schemeClr val="dk1"/>
              </a:buClr>
              <a:buSzPts val="1100"/>
              <a:buFont typeface="Arial"/>
              <a:buNone/>
            </a:pPr>
            <a:r>
              <a:rPr b="1" lang="en" sz="2300">
                <a:solidFill>
                  <a:schemeClr val="dk1"/>
                </a:solidFill>
              </a:rPr>
              <a:t>Establish partnerships with After-School programs</a:t>
            </a:r>
            <a:endParaRPr b="1" sz="2300">
              <a:solidFill>
                <a:schemeClr val="dk1"/>
              </a:solidFill>
            </a:endParaRPr>
          </a:p>
          <a:p>
            <a:pPr indent="0" lvl="0" marL="0" rtl="0" algn="l">
              <a:spcBef>
                <a:spcPts val="1200"/>
              </a:spcBef>
              <a:spcAft>
                <a:spcPts val="0"/>
              </a:spcAft>
              <a:buClr>
                <a:schemeClr val="dk1"/>
              </a:buClr>
              <a:buSzPts val="1100"/>
              <a:buFont typeface="Arial"/>
              <a:buNone/>
            </a:pPr>
            <a:r>
              <a:rPr b="1" lang="en" sz="2300">
                <a:solidFill>
                  <a:schemeClr val="dk1"/>
                </a:solidFill>
              </a:rPr>
              <a:t>Implement Restorative Justice Practices</a:t>
            </a:r>
            <a:endParaRPr b="1" sz="2300">
              <a:solidFill>
                <a:schemeClr val="dk1"/>
              </a:solidFill>
            </a:endParaRPr>
          </a:p>
          <a:p>
            <a:pPr indent="0" lvl="0" marL="0" rtl="0" algn="l">
              <a:spcBef>
                <a:spcPts val="1200"/>
              </a:spcBef>
              <a:spcAft>
                <a:spcPts val="0"/>
              </a:spcAft>
              <a:buClr>
                <a:schemeClr val="dk1"/>
              </a:buClr>
              <a:buSzPts val="1100"/>
              <a:buFont typeface="Arial"/>
              <a:buNone/>
            </a:pPr>
            <a:r>
              <a:rPr b="1" lang="en" sz="2300">
                <a:solidFill>
                  <a:schemeClr val="dk1"/>
                </a:solidFill>
              </a:rPr>
              <a:t>Provide implicit bias training for teachers.</a:t>
            </a:r>
            <a:endParaRPr b="1" sz="2300">
              <a:solidFill>
                <a:schemeClr val="dk1"/>
              </a:solidFill>
            </a:endParaRPr>
          </a:p>
          <a:p>
            <a:pPr indent="0" lvl="0" marL="0" rtl="0" algn="l">
              <a:spcBef>
                <a:spcPts val="1200"/>
              </a:spcBef>
              <a:spcAft>
                <a:spcPts val="1200"/>
              </a:spcAft>
              <a:buNone/>
            </a:pPr>
            <a:r>
              <a:rPr b="1" lang="en" sz="2300">
                <a:solidFill>
                  <a:schemeClr val="dk1"/>
                </a:solidFill>
              </a:rPr>
              <a:t>Develop and implement culturally responsive curriculum; develop a pilot curriculum using the H.I.L.L. framework for one grade level</a:t>
            </a:r>
            <a:endParaRPr b="1" sz="230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345" name="Shape 345"/>
        <p:cNvGrpSpPr/>
        <p:nvPr/>
      </p:nvGrpSpPr>
      <p:grpSpPr>
        <a:xfrm>
          <a:off x="0" y="0"/>
          <a:ext cx="0" cy="0"/>
          <a:chOff x="0" y="0"/>
          <a:chExt cx="0" cy="0"/>
        </a:xfrm>
      </p:grpSpPr>
      <p:sp>
        <p:nvSpPr>
          <p:cNvPr id="346" name="Google Shape;346;p24"/>
          <p:cNvSpPr txBox="1"/>
          <p:nvPr>
            <p:ph type="title"/>
          </p:nvPr>
        </p:nvSpPr>
        <p:spPr>
          <a:xfrm>
            <a:off x="311700" y="0"/>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1200"/>
              </a:spcBef>
              <a:spcAft>
                <a:spcPts val="0"/>
              </a:spcAft>
              <a:buClr>
                <a:schemeClr val="dk1"/>
              </a:buClr>
              <a:buSzPct val="38223"/>
              <a:buFont typeface="Arial"/>
              <a:buNone/>
            </a:pPr>
            <a:r>
              <a:rPr b="1" lang="en" sz="2877"/>
              <a:t>Long-term goals:</a:t>
            </a:r>
            <a:endParaRPr b="1" sz="2877"/>
          </a:p>
          <a:p>
            <a:pPr indent="0" lvl="0" marL="0" rtl="0" algn="l">
              <a:spcBef>
                <a:spcPts val="1200"/>
              </a:spcBef>
              <a:spcAft>
                <a:spcPts val="0"/>
              </a:spcAft>
              <a:buNone/>
            </a:pPr>
            <a:r>
              <a:t/>
            </a:r>
            <a:endParaRPr/>
          </a:p>
        </p:txBody>
      </p:sp>
      <p:sp>
        <p:nvSpPr>
          <p:cNvPr id="347" name="Google Shape;347;p24"/>
          <p:cNvSpPr txBox="1"/>
          <p:nvPr>
            <p:ph idx="1" type="body"/>
          </p:nvPr>
        </p:nvSpPr>
        <p:spPr>
          <a:xfrm>
            <a:off x="311700" y="1132875"/>
            <a:ext cx="8520600" cy="4106700"/>
          </a:xfrm>
          <a:prstGeom prst="rect">
            <a:avLst/>
          </a:prstGeom>
        </p:spPr>
        <p:txBody>
          <a:bodyPr anchorCtr="0" anchor="t" bIns="91425" lIns="91425" spcFirstLastPara="1" rIns="91425" wrap="square" tIns="91425">
            <a:normAutofit lnSpcReduction="20000"/>
          </a:bodyPr>
          <a:lstStyle/>
          <a:p>
            <a:pPr indent="0" lvl="0" marL="0" rtl="0" algn="l">
              <a:spcBef>
                <a:spcPts val="1200"/>
              </a:spcBef>
              <a:spcAft>
                <a:spcPts val="0"/>
              </a:spcAft>
              <a:buClr>
                <a:schemeClr val="dk1"/>
              </a:buClr>
              <a:buSzPts val="1100"/>
              <a:buFont typeface="Arial"/>
              <a:buNone/>
            </a:pPr>
            <a:r>
              <a:rPr b="1" lang="en" sz="2500">
                <a:solidFill>
                  <a:schemeClr val="dk1"/>
                </a:solidFill>
              </a:rPr>
              <a:t>Evaluation Metrics</a:t>
            </a:r>
            <a:endParaRPr b="1" sz="2500">
              <a:solidFill>
                <a:schemeClr val="dk1"/>
              </a:solidFill>
            </a:endParaRPr>
          </a:p>
          <a:p>
            <a:pPr indent="0" lvl="0" marL="0" rtl="0" algn="l">
              <a:spcBef>
                <a:spcPts val="1200"/>
              </a:spcBef>
              <a:spcAft>
                <a:spcPts val="0"/>
              </a:spcAft>
              <a:buClr>
                <a:schemeClr val="dk1"/>
              </a:buClr>
              <a:buSzPts val="1100"/>
              <a:buFont typeface="Arial"/>
              <a:buNone/>
            </a:pPr>
            <a:r>
              <a:rPr b="1" lang="en" sz="2500">
                <a:solidFill>
                  <a:schemeClr val="dk1"/>
                </a:solidFill>
              </a:rPr>
              <a:t>Track changes in discipline and academic achievement</a:t>
            </a:r>
            <a:endParaRPr b="1" sz="2500">
              <a:solidFill>
                <a:schemeClr val="dk1"/>
              </a:solidFill>
            </a:endParaRPr>
          </a:p>
          <a:p>
            <a:pPr indent="0" lvl="0" marL="0" rtl="0" algn="l">
              <a:spcBef>
                <a:spcPts val="1200"/>
              </a:spcBef>
              <a:spcAft>
                <a:spcPts val="0"/>
              </a:spcAft>
              <a:buClr>
                <a:schemeClr val="dk1"/>
              </a:buClr>
              <a:buSzPts val="1100"/>
              <a:buFont typeface="Arial"/>
              <a:buNone/>
            </a:pPr>
            <a:r>
              <a:rPr b="1" lang="en" sz="2500">
                <a:solidFill>
                  <a:schemeClr val="dk1"/>
                </a:solidFill>
              </a:rPr>
              <a:t>Strong participation in PBIS (Positive Behavior Intervention and Supports)</a:t>
            </a:r>
            <a:endParaRPr b="1" sz="2500">
              <a:solidFill>
                <a:schemeClr val="dk1"/>
              </a:solidFill>
            </a:endParaRPr>
          </a:p>
          <a:p>
            <a:pPr indent="0" lvl="0" marL="0" rtl="0" algn="l">
              <a:spcBef>
                <a:spcPts val="1200"/>
              </a:spcBef>
              <a:spcAft>
                <a:spcPts val="0"/>
              </a:spcAft>
              <a:buClr>
                <a:schemeClr val="dk1"/>
              </a:buClr>
              <a:buSzPts val="1100"/>
              <a:buFont typeface="Arial"/>
              <a:buNone/>
            </a:pPr>
            <a:r>
              <a:rPr b="1" lang="en" sz="2500">
                <a:solidFill>
                  <a:schemeClr val="dk1"/>
                </a:solidFill>
              </a:rPr>
              <a:t>Monitor teacher and student feedback on culturally responsive practices. Evaluate and refine teaching methods and curriculum design based on student outcomes</a:t>
            </a:r>
            <a:r>
              <a:rPr b="1" lang="en" sz="2500"/>
              <a:t>.</a:t>
            </a:r>
            <a:endParaRPr b="1" sz="2500"/>
          </a:p>
          <a:p>
            <a:pPr indent="0" lvl="0" marL="0" rtl="0" algn="l">
              <a:spcBef>
                <a:spcPts val="1200"/>
              </a:spcBef>
              <a:spcAft>
                <a:spcPts val="12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351" name="Shape 351"/>
        <p:cNvGrpSpPr/>
        <p:nvPr/>
      </p:nvGrpSpPr>
      <p:grpSpPr>
        <a:xfrm>
          <a:off x="0" y="0"/>
          <a:ext cx="0" cy="0"/>
          <a:chOff x="0" y="0"/>
          <a:chExt cx="0" cy="0"/>
        </a:xfrm>
      </p:grpSpPr>
      <p:sp>
        <p:nvSpPr>
          <p:cNvPr id="352" name="Google Shape;352;p25"/>
          <p:cNvSpPr txBox="1"/>
          <p:nvPr>
            <p:ph type="title"/>
          </p:nvPr>
        </p:nvSpPr>
        <p:spPr>
          <a:xfrm>
            <a:off x="209850" y="0"/>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1200"/>
              </a:spcAft>
              <a:buClr>
                <a:schemeClr val="dk1"/>
              </a:buClr>
              <a:buSzPts val="1100"/>
              <a:buFont typeface="Arial"/>
              <a:buNone/>
            </a:pPr>
            <a:r>
              <a:rPr lang="en" sz="2200"/>
              <a:t>Evaluation Metrics</a:t>
            </a:r>
            <a:endParaRPr sz="3900"/>
          </a:p>
        </p:txBody>
      </p:sp>
      <p:sp>
        <p:nvSpPr>
          <p:cNvPr id="353" name="Google Shape;353;p25"/>
          <p:cNvSpPr txBox="1"/>
          <p:nvPr>
            <p:ph idx="1" type="body"/>
          </p:nvPr>
        </p:nvSpPr>
        <p:spPr>
          <a:xfrm>
            <a:off x="209850" y="762050"/>
            <a:ext cx="8520600" cy="43815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Clr>
                <a:schemeClr val="dk1"/>
              </a:buClr>
              <a:buSzPts val="1100"/>
              <a:buFont typeface="Arial"/>
              <a:buNone/>
            </a:pPr>
            <a:r>
              <a:t/>
            </a:r>
            <a:endParaRPr sz="1600">
              <a:solidFill>
                <a:schemeClr val="dk1"/>
              </a:solidFill>
            </a:endParaRPr>
          </a:p>
          <a:p>
            <a:pPr indent="0" lvl="0" marL="0" rtl="0" algn="l">
              <a:spcBef>
                <a:spcPts val="1200"/>
              </a:spcBef>
              <a:spcAft>
                <a:spcPts val="0"/>
              </a:spcAft>
              <a:buClr>
                <a:schemeClr val="dk1"/>
              </a:buClr>
              <a:buSzPts val="1100"/>
              <a:buFont typeface="Arial"/>
              <a:buNone/>
            </a:pPr>
            <a:r>
              <a:rPr b="1" lang="en" sz="2200">
                <a:solidFill>
                  <a:schemeClr val="dk1"/>
                </a:solidFill>
              </a:rPr>
              <a:t>1.</a:t>
            </a:r>
            <a:r>
              <a:rPr b="1" lang="en" sz="1800">
                <a:solidFill>
                  <a:schemeClr val="dk1"/>
                </a:solidFill>
              </a:rPr>
              <a:t>  </a:t>
            </a:r>
            <a:r>
              <a:rPr b="1" lang="en" sz="2100">
                <a:solidFill>
                  <a:schemeClr val="dk1"/>
                </a:solidFill>
              </a:rPr>
              <a:t>Teacher feedback and self-assessment on Culturally Relevant Education and Leader in Me Schoolwide intervention</a:t>
            </a:r>
            <a:endParaRPr b="1" sz="2100">
              <a:solidFill>
                <a:schemeClr val="dk1"/>
              </a:solidFill>
            </a:endParaRPr>
          </a:p>
          <a:p>
            <a:pPr indent="0" lvl="0" marL="0" rtl="0" algn="l">
              <a:spcBef>
                <a:spcPts val="1200"/>
              </a:spcBef>
              <a:spcAft>
                <a:spcPts val="0"/>
              </a:spcAft>
              <a:buClr>
                <a:schemeClr val="dk1"/>
              </a:buClr>
              <a:buSzPts val="1100"/>
              <a:buFont typeface="Arial"/>
              <a:buNone/>
            </a:pPr>
            <a:r>
              <a:rPr b="1" lang="en" sz="2100">
                <a:solidFill>
                  <a:schemeClr val="dk1"/>
                </a:solidFill>
              </a:rPr>
              <a:t>2.</a:t>
            </a:r>
            <a:r>
              <a:rPr b="1" lang="en" sz="1700">
                <a:solidFill>
                  <a:schemeClr val="dk1"/>
                </a:solidFill>
              </a:rPr>
              <a:t>     </a:t>
            </a:r>
            <a:r>
              <a:rPr b="1" lang="en" sz="2100">
                <a:solidFill>
                  <a:schemeClr val="dk1"/>
                </a:solidFill>
              </a:rPr>
              <a:t>Student engagement and motivation surveys.</a:t>
            </a:r>
            <a:endParaRPr b="1" sz="2100">
              <a:solidFill>
                <a:schemeClr val="dk1"/>
              </a:solidFill>
            </a:endParaRPr>
          </a:p>
          <a:p>
            <a:pPr indent="0" lvl="0" marL="0" rtl="0" algn="l">
              <a:spcBef>
                <a:spcPts val="1200"/>
              </a:spcBef>
              <a:spcAft>
                <a:spcPts val="0"/>
              </a:spcAft>
              <a:buClr>
                <a:schemeClr val="dk1"/>
              </a:buClr>
              <a:buSzPts val="1100"/>
              <a:buFont typeface="Arial"/>
              <a:buNone/>
            </a:pPr>
            <a:r>
              <a:rPr b="1" lang="en" sz="2100">
                <a:solidFill>
                  <a:schemeClr val="dk1"/>
                </a:solidFill>
              </a:rPr>
              <a:t>3.</a:t>
            </a:r>
            <a:r>
              <a:rPr b="1" lang="en" sz="1700">
                <a:solidFill>
                  <a:schemeClr val="dk1"/>
                </a:solidFill>
              </a:rPr>
              <a:t>     </a:t>
            </a:r>
            <a:r>
              <a:rPr b="1" lang="en" sz="2100">
                <a:solidFill>
                  <a:schemeClr val="dk1"/>
                </a:solidFill>
              </a:rPr>
              <a:t>Discipline and behavioral incident data.</a:t>
            </a:r>
            <a:endParaRPr b="1" sz="2100">
              <a:solidFill>
                <a:schemeClr val="dk1"/>
              </a:solidFill>
            </a:endParaRPr>
          </a:p>
          <a:p>
            <a:pPr indent="0" lvl="0" marL="0" rtl="0" algn="l">
              <a:spcBef>
                <a:spcPts val="1200"/>
              </a:spcBef>
              <a:spcAft>
                <a:spcPts val="0"/>
              </a:spcAft>
              <a:buClr>
                <a:schemeClr val="dk1"/>
              </a:buClr>
              <a:buSzPts val="1100"/>
              <a:buFont typeface="Arial"/>
              <a:buNone/>
            </a:pPr>
            <a:r>
              <a:rPr b="1" lang="en" sz="2100">
                <a:solidFill>
                  <a:schemeClr val="dk1"/>
                </a:solidFill>
              </a:rPr>
              <a:t>4.</a:t>
            </a:r>
            <a:r>
              <a:rPr b="1" lang="en" sz="1700">
                <a:solidFill>
                  <a:schemeClr val="dk1"/>
                </a:solidFill>
              </a:rPr>
              <a:t>     </a:t>
            </a:r>
            <a:r>
              <a:rPr b="1" lang="en" sz="2100">
                <a:solidFill>
                  <a:schemeClr val="dk1"/>
                </a:solidFill>
              </a:rPr>
              <a:t>Academic Achievement data (grades, test scores)</a:t>
            </a:r>
            <a:endParaRPr b="1" sz="2100">
              <a:solidFill>
                <a:schemeClr val="dk1"/>
              </a:solidFill>
            </a:endParaRPr>
          </a:p>
          <a:p>
            <a:pPr indent="0" lvl="0" marL="0" rtl="0" algn="l">
              <a:spcBef>
                <a:spcPts val="1200"/>
              </a:spcBef>
              <a:spcAft>
                <a:spcPts val="0"/>
              </a:spcAft>
              <a:buClr>
                <a:schemeClr val="dk1"/>
              </a:buClr>
              <a:buSzPts val="1100"/>
              <a:buFont typeface="Arial"/>
              <a:buNone/>
            </a:pPr>
            <a:r>
              <a:rPr b="1" lang="en" sz="2100">
                <a:solidFill>
                  <a:schemeClr val="dk1"/>
                </a:solidFill>
              </a:rPr>
              <a:t>5.</a:t>
            </a:r>
            <a:r>
              <a:rPr b="1" lang="en" sz="1700">
                <a:solidFill>
                  <a:schemeClr val="dk1"/>
                </a:solidFill>
              </a:rPr>
              <a:t>     </a:t>
            </a:r>
            <a:r>
              <a:rPr b="1" lang="en" sz="2100">
                <a:solidFill>
                  <a:schemeClr val="dk1"/>
                </a:solidFill>
              </a:rPr>
              <a:t>Parent and Community feedback on partnerships and programs</a:t>
            </a:r>
            <a:endParaRPr b="1" sz="2100">
              <a:solidFill>
                <a:schemeClr val="dk1"/>
              </a:solidFill>
            </a:endParaRPr>
          </a:p>
          <a:p>
            <a:pPr indent="0" lvl="0" marL="0" rtl="0" algn="l">
              <a:spcBef>
                <a:spcPts val="1200"/>
              </a:spcBef>
              <a:spcAft>
                <a:spcPts val="1200"/>
              </a:spcAft>
              <a:buNone/>
            </a:pPr>
            <a:r>
              <a:rPr b="1" lang="en" sz="2100">
                <a:solidFill>
                  <a:schemeClr val="dk1"/>
                </a:solidFill>
              </a:rPr>
              <a:t>Student performance on H.I.L.L framework based assessments</a:t>
            </a:r>
            <a:endParaRPr b="1" sz="28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282" name="Shape 282"/>
        <p:cNvGrpSpPr/>
        <p:nvPr/>
      </p:nvGrpSpPr>
      <p:grpSpPr>
        <a:xfrm>
          <a:off x="0" y="0"/>
          <a:ext cx="0" cy="0"/>
          <a:chOff x="0" y="0"/>
          <a:chExt cx="0" cy="0"/>
        </a:xfrm>
      </p:grpSpPr>
      <p:sp>
        <p:nvSpPr>
          <p:cNvPr id="283" name="Google Shape;283;p14"/>
          <p:cNvSpPr txBox="1"/>
          <p:nvPr>
            <p:ph type="title"/>
          </p:nvPr>
        </p:nvSpPr>
        <p:spPr>
          <a:xfrm>
            <a:off x="311700" y="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Top 6 largest school districts in Georgia</a:t>
            </a:r>
            <a:endParaRPr/>
          </a:p>
        </p:txBody>
      </p:sp>
      <p:sp>
        <p:nvSpPr>
          <p:cNvPr id="284" name="Google Shape;284;p14"/>
          <p:cNvSpPr txBox="1"/>
          <p:nvPr>
            <p:ph idx="1" type="body"/>
          </p:nvPr>
        </p:nvSpPr>
        <p:spPr>
          <a:xfrm>
            <a:off x="0" y="470850"/>
            <a:ext cx="9144000" cy="35976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t/>
            </a:r>
            <a:endParaRPr/>
          </a:p>
          <a:p>
            <a:pPr indent="0" lvl="0" marL="0" rtl="0" algn="l">
              <a:spcBef>
                <a:spcPts val="1200"/>
              </a:spcBef>
              <a:spcAft>
                <a:spcPts val="0"/>
              </a:spcAft>
              <a:buNone/>
            </a:pPr>
            <a:r>
              <a:rPr b="1" lang="en" sz="1500"/>
              <a:t>,</a:t>
            </a:r>
            <a:endParaRPr b="1" sz="1500"/>
          </a:p>
          <a:p>
            <a:pPr indent="0" lvl="0" marL="0" rtl="0" algn="l">
              <a:spcBef>
                <a:spcPts val="1200"/>
              </a:spcBef>
              <a:spcAft>
                <a:spcPts val="0"/>
              </a:spcAft>
              <a:buNone/>
            </a:pPr>
            <a:r>
              <a:rPr b="1" lang="en" sz="1500"/>
              <a:t>Atlanta Public Schools - 88 schools	        51,070 students	        </a:t>
            </a:r>
            <a:r>
              <a:rPr b="1" lang="en" sz="1500"/>
              <a:t>38</a:t>
            </a:r>
            <a:r>
              <a:rPr b="1" lang="en" sz="1500"/>
              <a:t>,287 Black  14, 372 Hispanic</a:t>
            </a:r>
            <a:endParaRPr b="1" sz="1500"/>
          </a:p>
          <a:p>
            <a:pPr indent="0" lvl="0" marL="0" rtl="0" algn="l">
              <a:spcBef>
                <a:spcPts val="1200"/>
              </a:spcBef>
              <a:spcAft>
                <a:spcPts val="0"/>
              </a:spcAft>
              <a:buNone/>
            </a:pPr>
            <a:r>
              <a:rPr b="1" lang="en" sz="1500"/>
              <a:t>Clayton County- 69 schools			52,361 students       36,299 Black    11,949 Hispanic</a:t>
            </a:r>
            <a:endParaRPr b="1" sz="1500"/>
          </a:p>
          <a:p>
            <a:pPr indent="0" lvl="0" marL="0" rtl="0" algn="l">
              <a:spcBef>
                <a:spcPts val="1200"/>
              </a:spcBef>
              <a:spcAft>
                <a:spcPts val="0"/>
              </a:spcAft>
              <a:buNone/>
            </a:pPr>
            <a:r>
              <a:rPr b="1" lang="en" sz="1500"/>
              <a:t>Cobb County- 110 schools			107,231 students      32,684 Black    25,399 Hispanic</a:t>
            </a:r>
            <a:endParaRPr b="1" sz="1500"/>
          </a:p>
          <a:p>
            <a:pPr indent="0" lvl="0" marL="0" rtl="0" algn="l">
              <a:spcBef>
                <a:spcPts val="1200"/>
              </a:spcBef>
              <a:spcAft>
                <a:spcPts val="0"/>
              </a:spcAft>
              <a:buNone/>
            </a:pPr>
            <a:r>
              <a:rPr b="1" lang="en" sz="1500"/>
              <a:t>Dekalb County- 135 schools			93,348 students        55,341 Black	   18, 307 Hispanic</a:t>
            </a:r>
            <a:endParaRPr b="1" sz="1500"/>
          </a:p>
          <a:p>
            <a:pPr indent="0" lvl="0" marL="0" rtl="0" algn="l">
              <a:spcBef>
                <a:spcPts val="1200"/>
              </a:spcBef>
              <a:spcAft>
                <a:spcPts val="0"/>
              </a:spcAft>
              <a:buNone/>
            </a:pPr>
            <a:r>
              <a:rPr b="1" lang="en" sz="1500"/>
              <a:t>Fulton County- 110 schools			90,323 students        38,287 Black   14,372 Hispanic</a:t>
            </a:r>
            <a:endParaRPr b="1" sz="1500"/>
          </a:p>
          <a:p>
            <a:pPr indent="0" lvl="0" marL="0" rtl="0" algn="l">
              <a:spcBef>
                <a:spcPts val="1200"/>
              </a:spcBef>
              <a:spcAft>
                <a:spcPts val="0"/>
              </a:spcAft>
              <a:buNone/>
            </a:pPr>
            <a:r>
              <a:rPr b="1" lang="en" sz="1500"/>
              <a:t>Gwinnett County- 140 schools		         177,437 students               57,352 Black   58,044 Hispanic</a:t>
            </a:r>
            <a:endParaRPr b="1" sz="1500"/>
          </a:p>
          <a:p>
            <a:pPr indent="0" lvl="0" marL="0" rtl="0" algn="l">
              <a:spcBef>
                <a:spcPts val="1200"/>
              </a:spcBef>
              <a:spcAft>
                <a:spcPts val="1200"/>
              </a:spcAft>
              <a:buNone/>
            </a:pPr>
            <a:r>
              <a:t/>
            </a:r>
            <a:endParaRPr/>
          </a:p>
        </p:txBody>
      </p:sp>
      <p:sp>
        <p:nvSpPr>
          <p:cNvPr id="285" name="Google Shape;285;p14"/>
          <p:cNvSpPr txBox="1"/>
          <p:nvPr/>
        </p:nvSpPr>
        <p:spPr>
          <a:xfrm>
            <a:off x="311700" y="3850500"/>
            <a:ext cx="7803000" cy="1293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800">
                <a:solidFill>
                  <a:schemeClr val="dk2"/>
                </a:solidFill>
                <a:latin typeface="Nunito"/>
                <a:ea typeface="Nunito"/>
                <a:cs typeface="Nunito"/>
                <a:sym typeface="Nunito"/>
              </a:rPr>
              <a:t>Each school district has a high percentage of Black and Brown Students in retention and remedial classes. Additionally, there is low representation in Talented and Gifted programs. Most of the students are not in AP courses.</a:t>
            </a:r>
            <a:endParaRPr b="1" sz="1800">
              <a:solidFill>
                <a:schemeClr val="dk2"/>
              </a:solidFill>
              <a:latin typeface="Nunito"/>
              <a:ea typeface="Nunito"/>
              <a:cs typeface="Nunito"/>
              <a:sym typeface="Nuni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289" name="Shape 289"/>
        <p:cNvGrpSpPr/>
        <p:nvPr/>
      </p:nvGrpSpPr>
      <p:grpSpPr>
        <a:xfrm>
          <a:off x="0" y="0"/>
          <a:ext cx="0" cy="0"/>
          <a:chOff x="0" y="0"/>
          <a:chExt cx="0" cy="0"/>
        </a:xfrm>
      </p:grpSpPr>
      <p:sp>
        <p:nvSpPr>
          <p:cNvPr id="290" name="Google Shape;290;p15"/>
          <p:cNvSpPr txBox="1"/>
          <p:nvPr>
            <p:ph type="title"/>
          </p:nvPr>
        </p:nvSpPr>
        <p:spPr>
          <a:xfrm>
            <a:off x="311700" y="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Focus on Fulton County Schools</a:t>
            </a:r>
            <a:endParaRPr/>
          </a:p>
        </p:txBody>
      </p:sp>
      <p:sp>
        <p:nvSpPr>
          <p:cNvPr id="291" name="Google Shape;291;p15"/>
          <p:cNvSpPr txBox="1"/>
          <p:nvPr>
            <p:ph idx="1" type="body"/>
          </p:nvPr>
        </p:nvSpPr>
        <p:spPr>
          <a:xfrm>
            <a:off x="175400" y="572700"/>
            <a:ext cx="8656800" cy="45708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b="1" lang="en" sz="2961"/>
              <a:t>Of the 90,323 students in Fulton County Schools, 38,287 are African-American and 14,372 are Hispanic.  11% of African-Americans and 5% of Hispanic/Latino students are in AP Math Classes. Only 14.3% of African- Americans and 7% of Hispanic/Latino students are in Gifted and Talented classes. The retention rate among African- Americans is 45% and 26% for Hispanic/Latino students. We are facing an educational crisis. </a:t>
            </a:r>
            <a:endParaRPr b="1" sz="2961"/>
          </a:p>
          <a:p>
            <a:pPr indent="0" lvl="0" marL="0" rtl="0" algn="l">
              <a:spcBef>
                <a:spcPts val="1200"/>
              </a:spcBef>
              <a:spcAft>
                <a:spcPts val="0"/>
              </a:spcAft>
              <a:buNone/>
            </a:pPr>
            <a:r>
              <a:rPr b="1" lang="en" sz="2961"/>
              <a:t>CivilRightsData.ed.gov</a:t>
            </a:r>
            <a:endParaRPr b="1" sz="2961"/>
          </a:p>
          <a:p>
            <a:pPr indent="0" lvl="0" marL="0" rtl="0" algn="l">
              <a:spcBef>
                <a:spcPts val="1200"/>
              </a:spcBef>
              <a:spcAft>
                <a:spcPts val="0"/>
              </a:spcAft>
              <a:buNone/>
            </a:pPr>
            <a:r>
              <a:t/>
            </a:r>
            <a:endParaRPr sz="2300"/>
          </a:p>
          <a:p>
            <a:pPr indent="0" lvl="0" marL="0" rtl="0" algn="l">
              <a:spcBef>
                <a:spcPts val="1200"/>
              </a:spcBef>
              <a:spcAft>
                <a:spcPts val="1200"/>
              </a:spcAft>
              <a:buNone/>
            </a:pPr>
            <a:r>
              <a:t/>
            </a:r>
            <a:endParaRPr sz="23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295" name="Shape 295"/>
        <p:cNvGrpSpPr/>
        <p:nvPr/>
      </p:nvGrpSpPr>
      <p:grpSpPr>
        <a:xfrm>
          <a:off x="0" y="0"/>
          <a:ext cx="0" cy="0"/>
          <a:chOff x="0" y="0"/>
          <a:chExt cx="0" cy="0"/>
        </a:xfrm>
      </p:grpSpPr>
      <p:pic>
        <p:nvPicPr>
          <p:cNvPr id="296" name="Google Shape;296;p16"/>
          <p:cNvPicPr preferRelativeResize="0"/>
          <p:nvPr/>
        </p:nvPicPr>
        <p:blipFill>
          <a:blip r:embed="rId3">
            <a:alphaModFix/>
          </a:blip>
          <a:stretch>
            <a:fillRect/>
          </a:stretch>
        </p:blipFill>
        <p:spPr>
          <a:xfrm>
            <a:off x="633750" y="0"/>
            <a:ext cx="8300900" cy="4675576"/>
          </a:xfrm>
          <a:prstGeom prst="rect">
            <a:avLst/>
          </a:prstGeom>
          <a:noFill/>
          <a:ln>
            <a:noFill/>
          </a:ln>
        </p:spPr>
      </p:pic>
      <p:sp>
        <p:nvSpPr>
          <p:cNvPr id="297" name="Google Shape;297;p16"/>
          <p:cNvSpPr txBox="1"/>
          <p:nvPr/>
        </p:nvSpPr>
        <p:spPr>
          <a:xfrm>
            <a:off x="84900" y="4527900"/>
            <a:ext cx="74916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200">
                <a:solidFill>
                  <a:schemeClr val="dk1"/>
                </a:solidFill>
              </a:rPr>
              <a:t>https://edbuild.org/content/category/problems</a:t>
            </a:r>
            <a:endParaRPr sz="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301" name="Shape 301"/>
        <p:cNvGrpSpPr/>
        <p:nvPr/>
      </p:nvGrpSpPr>
      <p:grpSpPr>
        <a:xfrm>
          <a:off x="0" y="0"/>
          <a:ext cx="0" cy="0"/>
          <a:chOff x="0" y="0"/>
          <a:chExt cx="0" cy="0"/>
        </a:xfrm>
      </p:grpSpPr>
      <p:sp>
        <p:nvSpPr>
          <p:cNvPr id="302" name="Google Shape;302;p17"/>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Why are our students failing?</a:t>
            </a:r>
            <a:endParaRPr/>
          </a:p>
        </p:txBody>
      </p:sp>
      <p:sp>
        <p:nvSpPr>
          <p:cNvPr id="303" name="Google Shape;303;p17"/>
          <p:cNvSpPr txBox="1"/>
          <p:nvPr>
            <p:ph idx="1" type="body"/>
          </p:nvPr>
        </p:nvSpPr>
        <p:spPr>
          <a:xfrm>
            <a:off x="107700" y="1169450"/>
            <a:ext cx="8928600" cy="37476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0"/>
              </a:spcAft>
              <a:buNone/>
            </a:pPr>
            <a:r>
              <a:rPr b="1" lang="en" sz="2400"/>
              <a:t>There are historical and systemic disadvantages and opportunities for students in our communities. They have less access to resources, networks and opportunities. </a:t>
            </a:r>
            <a:r>
              <a:rPr b="1" lang="en" sz="2916">
                <a:solidFill>
                  <a:schemeClr val="dk1"/>
                </a:solidFill>
              </a:rPr>
              <a:t>“</a:t>
            </a:r>
            <a:r>
              <a:rPr b="1" lang="en" sz="2394">
                <a:solidFill>
                  <a:schemeClr val="dk1"/>
                </a:solidFill>
              </a:rPr>
              <a:t>Fractured: The Accelerating Breakdown of America's School Districts”</a:t>
            </a:r>
            <a:endParaRPr b="1" sz="2344">
              <a:solidFill>
                <a:schemeClr val="dk1"/>
              </a:solidFill>
            </a:endParaRPr>
          </a:p>
          <a:p>
            <a:pPr indent="0" lvl="0" marL="0" rtl="0" algn="l">
              <a:spcBef>
                <a:spcPts val="1200"/>
              </a:spcBef>
              <a:spcAft>
                <a:spcPts val="0"/>
              </a:spcAft>
              <a:buNone/>
            </a:pPr>
            <a:r>
              <a:t/>
            </a:r>
            <a:endParaRPr b="1" sz="2400"/>
          </a:p>
          <a:p>
            <a:pPr indent="0" lvl="0" marL="0" rtl="0" algn="l">
              <a:spcBef>
                <a:spcPts val="1200"/>
              </a:spcBef>
              <a:spcAft>
                <a:spcPts val="0"/>
              </a:spcAft>
              <a:buNone/>
            </a:pPr>
            <a:r>
              <a:rPr b="1" lang="en" sz="2400" u="sng">
                <a:solidFill>
                  <a:schemeClr val="hlink"/>
                </a:solidFill>
                <a:hlinkClick r:id="rId3"/>
              </a:rPr>
              <a:t>https://edbuild.org/content/category/problems</a:t>
            </a:r>
            <a:endParaRPr b="1" sz="2400"/>
          </a:p>
          <a:p>
            <a:pPr indent="0" lvl="0" marL="0" rtl="0" algn="l">
              <a:spcBef>
                <a:spcPts val="1200"/>
              </a:spcBef>
              <a:spcAft>
                <a:spcPts val="0"/>
              </a:spcAft>
              <a:buNone/>
            </a:pPr>
            <a:r>
              <a:t/>
            </a:r>
            <a:endParaRPr b="1" sz="2400"/>
          </a:p>
          <a:p>
            <a:pPr indent="0" lvl="0" marL="0" rtl="0" algn="l">
              <a:spcBef>
                <a:spcPts val="1200"/>
              </a:spcBef>
              <a:spcAft>
                <a:spcPts val="0"/>
              </a:spcAft>
              <a:buNone/>
            </a:pPr>
            <a:r>
              <a:rPr b="1" lang="en" sz="2400"/>
              <a:t>There is a lack of cultural relevance and representation in curriculum and teaching practices..</a:t>
            </a:r>
            <a:endParaRPr b="1" sz="2400"/>
          </a:p>
          <a:p>
            <a:pPr indent="0" lvl="0" marL="0" rtl="0" algn="l">
              <a:spcBef>
                <a:spcPts val="1200"/>
              </a:spcBef>
              <a:spcAft>
                <a:spcPts val="1200"/>
              </a:spcAft>
              <a:buNone/>
            </a:pPr>
            <a:r>
              <a:rPr b="1" lang="en" sz="2400"/>
              <a:t>Our children have more exposure to biases and </a:t>
            </a:r>
            <a:r>
              <a:rPr b="1" lang="en" sz="2400"/>
              <a:t>stereotypes</a:t>
            </a:r>
            <a:r>
              <a:rPr b="1" lang="en" sz="2400"/>
              <a:t> in education. </a:t>
            </a:r>
            <a:endParaRPr b="1" sz="2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00"/>
        </a:solidFill>
      </p:bgPr>
    </p:bg>
    <p:spTree>
      <p:nvGrpSpPr>
        <p:cNvPr id="307" name="Shape 307"/>
        <p:cNvGrpSpPr/>
        <p:nvPr/>
      </p:nvGrpSpPr>
      <p:grpSpPr>
        <a:xfrm>
          <a:off x="0" y="0"/>
          <a:ext cx="0" cy="0"/>
          <a:chOff x="0" y="0"/>
          <a:chExt cx="0" cy="0"/>
        </a:xfrm>
      </p:grpSpPr>
      <p:sp>
        <p:nvSpPr>
          <p:cNvPr id="308" name="Google Shape;308;p18"/>
          <p:cNvSpPr txBox="1"/>
          <p:nvPr>
            <p:ph type="title"/>
          </p:nvPr>
        </p:nvSpPr>
        <p:spPr>
          <a:xfrm>
            <a:off x="0" y="0"/>
            <a:ext cx="90534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1200"/>
              </a:spcBef>
              <a:spcAft>
                <a:spcPts val="0"/>
              </a:spcAft>
              <a:buClr>
                <a:schemeClr val="dk1"/>
              </a:buClr>
              <a:buSzPct val="39285"/>
              <a:buFont typeface="Arial"/>
              <a:buNone/>
            </a:pPr>
            <a:r>
              <a:rPr lang="en"/>
              <a:t>Classroom Data- 100% African-American-90% remedial</a:t>
            </a:r>
            <a:endParaRPr/>
          </a:p>
          <a:p>
            <a:pPr indent="0" lvl="0" marL="0" rtl="0" algn="l">
              <a:spcBef>
                <a:spcPts val="1200"/>
              </a:spcBef>
              <a:spcAft>
                <a:spcPts val="0"/>
              </a:spcAft>
              <a:buNone/>
            </a:pPr>
            <a:r>
              <a:t/>
            </a:r>
            <a:endParaRPr/>
          </a:p>
        </p:txBody>
      </p:sp>
      <p:sp>
        <p:nvSpPr>
          <p:cNvPr id="309" name="Google Shape;309;p18"/>
          <p:cNvSpPr txBox="1"/>
          <p:nvPr>
            <p:ph idx="1" type="body"/>
          </p:nvPr>
        </p:nvSpPr>
        <p:spPr>
          <a:xfrm>
            <a:off x="311700" y="572700"/>
            <a:ext cx="8520600" cy="4378500"/>
          </a:xfrm>
          <a:prstGeom prst="rect">
            <a:avLst/>
          </a:prstGeom>
        </p:spPr>
        <p:txBody>
          <a:bodyPr anchorCtr="0" anchor="t" bIns="91425" lIns="91425" spcFirstLastPara="1" rIns="91425" wrap="square" tIns="91425">
            <a:normAutofit fontScale="70000" lnSpcReduction="10000"/>
          </a:bodyPr>
          <a:lstStyle/>
          <a:p>
            <a:pPr indent="0" lvl="0" marL="0" rtl="0" algn="l">
              <a:spcBef>
                <a:spcPts val="1200"/>
              </a:spcBef>
              <a:spcAft>
                <a:spcPts val="0"/>
              </a:spcAft>
              <a:buClr>
                <a:schemeClr val="dk1"/>
              </a:buClr>
              <a:buSzPct val="26923"/>
              <a:buFont typeface="Arial"/>
              <a:buNone/>
            </a:pPr>
            <a:r>
              <a:rPr b="1" lang="en" sz="4085">
                <a:solidFill>
                  <a:srgbClr val="0000FF"/>
                </a:solidFill>
              </a:rPr>
              <a:t>Woodland Middle School Data</a:t>
            </a:r>
            <a:endParaRPr b="1" sz="4085">
              <a:solidFill>
                <a:srgbClr val="0000FF"/>
              </a:solidFill>
            </a:endParaRPr>
          </a:p>
          <a:p>
            <a:pPr indent="0" lvl="0" marL="0" rtl="0" algn="l">
              <a:spcBef>
                <a:spcPts val="1200"/>
              </a:spcBef>
              <a:spcAft>
                <a:spcPts val="0"/>
              </a:spcAft>
              <a:buClr>
                <a:schemeClr val="dk1"/>
              </a:buClr>
              <a:buSzPct val="39285"/>
              <a:buFont typeface="Arial"/>
              <a:buNone/>
            </a:pPr>
            <a:r>
              <a:rPr b="1" lang="en" sz="2800">
                <a:solidFill>
                  <a:srgbClr val="0000FF"/>
                </a:solidFill>
              </a:rPr>
              <a:t>Student demographics: 89.1% Black, 8.1% Hispanic, 1.7% 2 or more races, &lt;1.0% White</a:t>
            </a:r>
            <a:endParaRPr b="1" sz="2800">
              <a:solidFill>
                <a:srgbClr val="0000FF"/>
              </a:solidFill>
            </a:endParaRPr>
          </a:p>
          <a:p>
            <a:pPr indent="0" lvl="0" marL="0" rtl="0" algn="l">
              <a:spcBef>
                <a:spcPts val="1200"/>
              </a:spcBef>
              <a:spcAft>
                <a:spcPts val="0"/>
              </a:spcAft>
              <a:buClr>
                <a:schemeClr val="dk1"/>
              </a:buClr>
              <a:buSzPct val="39285"/>
              <a:buFont typeface="Arial"/>
              <a:buNone/>
            </a:pPr>
            <a:r>
              <a:rPr b="1" lang="en" sz="2800">
                <a:solidFill>
                  <a:srgbClr val="0000FF"/>
                </a:solidFill>
              </a:rPr>
              <a:t>Teacher demographics: 85% African American, 7% White, 90% male, 10% female</a:t>
            </a:r>
            <a:endParaRPr b="1" sz="2800">
              <a:solidFill>
                <a:srgbClr val="0000FF"/>
              </a:solidFill>
            </a:endParaRPr>
          </a:p>
          <a:p>
            <a:pPr indent="0" lvl="0" marL="0" rtl="0" algn="l">
              <a:spcBef>
                <a:spcPts val="1200"/>
              </a:spcBef>
              <a:spcAft>
                <a:spcPts val="0"/>
              </a:spcAft>
              <a:buClr>
                <a:schemeClr val="dk1"/>
              </a:buClr>
              <a:buSzPct val="39285"/>
              <a:buFont typeface="Arial"/>
              <a:buNone/>
            </a:pPr>
            <a:r>
              <a:rPr b="1" lang="en" sz="2800">
                <a:solidFill>
                  <a:srgbClr val="0000FF"/>
                </a:solidFill>
              </a:rPr>
              <a:t>Academic, 7% White, 90% male, 10% female</a:t>
            </a:r>
            <a:endParaRPr b="1" sz="2800">
              <a:solidFill>
                <a:srgbClr val="0000FF"/>
              </a:solidFill>
            </a:endParaRPr>
          </a:p>
          <a:p>
            <a:pPr indent="0" lvl="0" marL="0" rtl="0" algn="l">
              <a:spcBef>
                <a:spcPts val="1200"/>
              </a:spcBef>
              <a:spcAft>
                <a:spcPts val="0"/>
              </a:spcAft>
              <a:buClr>
                <a:schemeClr val="dk1"/>
              </a:buClr>
              <a:buSzPct val="39285"/>
              <a:buFont typeface="Arial"/>
              <a:buNone/>
            </a:pPr>
            <a:r>
              <a:rPr b="1" lang="en" sz="2800">
                <a:solidFill>
                  <a:srgbClr val="0000FF"/>
                </a:solidFill>
              </a:rPr>
              <a:t>Achievement: 50% Beginning, 23% Proficient, 27% Above grade level</a:t>
            </a:r>
            <a:endParaRPr b="1" sz="2800">
              <a:solidFill>
                <a:srgbClr val="0000FF"/>
              </a:solidFill>
            </a:endParaRPr>
          </a:p>
          <a:p>
            <a:pPr indent="0" lvl="0" marL="0" rtl="0" algn="l">
              <a:spcBef>
                <a:spcPts val="1200"/>
              </a:spcBef>
              <a:spcAft>
                <a:spcPts val="0"/>
              </a:spcAft>
              <a:buClr>
                <a:schemeClr val="dk1"/>
              </a:buClr>
              <a:buSzPct val="39285"/>
              <a:buFont typeface="Arial"/>
              <a:buNone/>
            </a:pPr>
            <a:r>
              <a:rPr b="1" lang="en" sz="2800">
                <a:solidFill>
                  <a:srgbClr val="0000FF"/>
                </a:solidFill>
              </a:rPr>
              <a:t>Discipline and Behavior: 35% Out of school suspension, 16% in school suspension, 484 behavioral incidents</a:t>
            </a:r>
            <a:endParaRPr b="1" sz="2800">
              <a:solidFill>
                <a:srgbClr val="0000FF"/>
              </a:solidFill>
            </a:endParaRPr>
          </a:p>
          <a:p>
            <a:pPr indent="0" lvl="0" marL="0" rtl="0" algn="l">
              <a:spcBef>
                <a:spcPts val="1200"/>
              </a:spcBef>
              <a:spcAft>
                <a:spcPts val="1200"/>
              </a:spcAft>
              <a:buNone/>
            </a:pPr>
            <a:r>
              <a:t/>
            </a:r>
            <a:endParaRPr sz="28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313" name="Shape 313"/>
        <p:cNvGrpSpPr/>
        <p:nvPr/>
      </p:nvGrpSpPr>
      <p:grpSpPr>
        <a:xfrm>
          <a:off x="0" y="0"/>
          <a:ext cx="0" cy="0"/>
          <a:chOff x="0" y="0"/>
          <a:chExt cx="0" cy="0"/>
        </a:xfrm>
      </p:grpSpPr>
      <p:sp>
        <p:nvSpPr>
          <p:cNvPr id="314" name="Google Shape;314;p19"/>
          <p:cNvSpPr txBox="1"/>
          <p:nvPr>
            <p:ph type="title"/>
          </p:nvPr>
        </p:nvSpPr>
        <p:spPr>
          <a:xfrm>
            <a:off x="124975" y="0"/>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1200"/>
              </a:spcBef>
              <a:spcAft>
                <a:spcPts val="0"/>
              </a:spcAft>
              <a:buClr>
                <a:schemeClr val="dk1"/>
              </a:buClr>
              <a:buSzPct val="33904"/>
              <a:buFont typeface="Arial"/>
              <a:buNone/>
            </a:pPr>
            <a:r>
              <a:rPr lang="en" sz="3244"/>
              <a:t>Systemic Injustices</a:t>
            </a:r>
            <a:endParaRPr sz="3244"/>
          </a:p>
          <a:p>
            <a:pPr indent="0" lvl="0" marL="0" rtl="0" algn="l">
              <a:spcBef>
                <a:spcPts val="1200"/>
              </a:spcBef>
              <a:spcAft>
                <a:spcPts val="0"/>
              </a:spcAft>
              <a:buNone/>
            </a:pPr>
            <a:r>
              <a:t/>
            </a:r>
            <a:endParaRPr/>
          </a:p>
        </p:txBody>
      </p:sp>
      <p:sp>
        <p:nvSpPr>
          <p:cNvPr id="315" name="Google Shape;315;p19"/>
          <p:cNvSpPr txBox="1"/>
          <p:nvPr>
            <p:ph idx="1" type="body"/>
          </p:nvPr>
        </p:nvSpPr>
        <p:spPr>
          <a:xfrm>
            <a:off x="124975" y="572700"/>
            <a:ext cx="8028900" cy="44970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None/>
            </a:pPr>
            <a:r>
              <a:rPr b="1" lang="en" sz="2791"/>
              <a:t>Racism: Disparities in discipline and academic achievement between Black and Hispanic students, indicating potential biases and inequities.</a:t>
            </a:r>
            <a:endParaRPr b="1" sz="2791"/>
          </a:p>
          <a:p>
            <a:pPr indent="0" lvl="0" marL="0" rtl="0" algn="l">
              <a:spcBef>
                <a:spcPts val="1200"/>
              </a:spcBef>
              <a:spcAft>
                <a:spcPts val="0"/>
              </a:spcAft>
              <a:buClr>
                <a:schemeClr val="dk1"/>
              </a:buClr>
              <a:buSzPts val="1100"/>
              <a:buFont typeface="Arial"/>
              <a:buNone/>
            </a:pPr>
            <a:r>
              <a:rPr b="1" lang="en" sz="2791"/>
              <a:t>The child maltreatment response rate increased 17% in the last 10 years, while the maltreatment victimization rate changed little</a:t>
            </a:r>
            <a:endParaRPr b="1" sz="2791"/>
          </a:p>
          <a:p>
            <a:pPr indent="0" lvl="0" marL="0" rtl="0" algn="l">
              <a:spcBef>
                <a:spcPts val="1200"/>
              </a:spcBef>
              <a:spcAft>
                <a:spcPts val="0"/>
              </a:spcAft>
              <a:buNone/>
            </a:pPr>
            <a:r>
              <a:rPr lang="en" u="sng">
                <a:solidFill>
                  <a:schemeClr val="hlink"/>
                </a:solidFill>
                <a:hlinkClick r:id="rId3"/>
              </a:rPr>
              <a:t>https://ojjdp.ojp.gov/publications/2022-national-report.pdf</a:t>
            </a:r>
            <a:endParaRPr/>
          </a:p>
          <a:p>
            <a:pPr indent="0" lvl="0" marL="0" rtl="0" algn="l">
              <a:spcBef>
                <a:spcPts val="1200"/>
              </a:spcBef>
              <a:spcAft>
                <a:spcPts val="1200"/>
              </a:spcAft>
              <a:buNone/>
            </a:pPr>
            <a:r>
              <a:t/>
            </a:r>
            <a:endParaRPr/>
          </a:p>
        </p:txBody>
      </p:sp>
      <p:pic>
        <p:nvPicPr>
          <p:cNvPr id="316" name="Google Shape;316;p19"/>
          <p:cNvPicPr preferRelativeResize="0"/>
          <p:nvPr/>
        </p:nvPicPr>
        <p:blipFill>
          <a:blip r:embed="rId4">
            <a:alphaModFix/>
          </a:blip>
          <a:stretch>
            <a:fillRect/>
          </a:stretch>
        </p:blipFill>
        <p:spPr>
          <a:xfrm>
            <a:off x="7506949" y="1250525"/>
            <a:ext cx="1461149" cy="1771076"/>
          </a:xfrm>
          <a:prstGeom prst="rect">
            <a:avLst/>
          </a:prstGeom>
          <a:noFill/>
          <a:ln>
            <a:noFill/>
          </a:ln>
        </p:spPr>
      </p:pic>
      <p:pic>
        <p:nvPicPr>
          <p:cNvPr id="317" name="Google Shape;317;p19"/>
          <p:cNvPicPr preferRelativeResize="0"/>
          <p:nvPr/>
        </p:nvPicPr>
        <p:blipFill>
          <a:blip r:embed="rId5">
            <a:alphaModFix/>
          </a:blip>
          <a:stretch>
            <a:fillRect/>
          </a:stretch>
        </p:blipFill>
        <p:spPr>
          <a:xfrm>
            <a:off x="8019775" y="3945475"/>
            <a:ext cx="1124225" cy="11242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321" name="Shape 321"/>
        <p:cNvGrpSpPr/>
        <p:nvPr/>
      </p:nvGrpSpPr>
      <p:grpSpPr>
        <a:xfrm>
          <a:off x="0" y="0"/>
          <a:ext cx="0" cy="0"/>
          <a:chOff x="0" y="0"/>
          <a:chExt cx="0" cy="0"/>
        </a:xfrm>
      </p:grpSpPr>
      <p:sp>
        <p:nvSpPr>
          <p:cNvPr id="322" name="Google Shape;322;p20"/>
          <p:cNvSpPr txBox="1"/>
          <p:nvPr>
            <p:ph type="title"/>
          </p:nvPr>
        </p:nvSpPr>
        <p:spPr>
          <a:xfrm>
            <a:off x="311700" y="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3220">
                <a:solidFill>
                  <a:schemeClr val="dk1"/>
                </a:solidFill>
              </a:rPr>
              <a:t>Community Assets:</a:t>
            </a:r>
            <a:endParaRPr sz="3220">
              <a:solidFill>
                <a:schemeClr val="dk1"/>
              </a:solidFill>
            </a:endParaRPr>
          </a:p>
        </p:txBody>
      </p:sp>
      <p:sp>
        <p:nvSpPr>
          <p:cNvPr id="323" name="Google Shape;323;p20"/>
          <p:cNvSpPr txBox="1"/>
          <p:nvPr>
            <p:ph idx="1" type="body"/>
          </p:nvPr>
        </p:nvSpPr>
        <p:spPr>
          <a:xfrm>
            <a:off x="311700" y="1046800"/>
            <a:ext cx="8419200" cy="4096800"/>
          </a:xfrm>
          <a:prstGeom prst="rect">
            <a:avLst/>
          </a:prstGeom>
        </p:spPr>
        <p:txBody>
          <a:bodyPr anchorCtr="0" anchor="t" bIns="91425" lIns="91425" spcFirstLastPara="1" rIns="91425" wrap="square" tIns="91425">
            <a:normAutofit fontScale="92500" lnSpcReduction="10000"/>
          </a:bodyPr>
          <a:lstStyle/>
          <a:p>
            <a:pPr indent="0" lvl="0" marL="0" rtl="0" algn="l">
              <a:spcBef>
                <a:spcPts val="1200"/>
              </a:spcBef>
              <a:spcAft>
                <a:spcPts val="0"/>
              </a:spcAft>
              <a:buClr>
                <a:schemeClr val="dk1"/>
              </a:buClr>
              <a:buSzPct val="42307"/>
              <a:buFont typeface="Arial"/>
              <a:buNone/>
            </a:pPr>
            <a:r>
              <a:rPr b="1" lang="en" sz="2600">
                <a:solidFill>
                  <a:schemeClr val="dk1"/>
                </a:solidFill>
              </a:rPr>
              <a:t>Atlanta Fulton Library Programs: Potential partner for literacy and educational resources.</a:t>
            </a:r>
            <a:endParaRPr b="1" sz="2600">
              <a:solidFill>
                <a:schemeClr val="dk1"/>
              </a:solidFill>
            </a:endParaRPr>
          </a:p>
          <a:p>
            <a:pPr indent="0" lvl="0" marL="0" rtl="0" algn="l">
              <a:spcBef>
                <a:spcPts val="1200"/>
              </a:spcBef>
              <a:spcAft>
                <a:spcPts val="0"/>
              </a:spcAft>
              <a:buClr>
                <a:schemeClr val="dk1"/>
              </a:buClr>
              <a:buSzPct val="42307"/>
              <a:buFont typeface="Arial"/>
              <a:buNone/>
            </a:pPr>
            <a:r>
              <a:rPr b="1" lang="en" sz="2600">
                <a:solidFill>
                  <a:schemeClr val="dk1"/>
                </a:solidFill>
              </a:rPr>
              <a:t>Martin Luther King Center: Possible partner for character education and community engagement.</a:t>
            </a:r>
            <a:endParaRPr b="1" sz="2600">
              <a:solidFill>
                <a:schemeClr val="dk1"/>
              </a:solidFill>
            </a:endParaRPr>
          </a:p>
          <a:p>
            <a:pPr indent="0" lvl="0" marL="0" rtl="0" algn="l">
              <a:spcBef>
                <a:spcPts val="1200"/>
              </a:spcBef>
              <a:spcAft>
                <a:spcPts val="0"/>
              </a:spcAft>
              <a:buNone/>
            </a:pPr>
            <a:r>
              <a:rPr b="1" lang="en" sz="2600">
                <a:solidFill>
                  <a:schemeClr val="dk1"/>
                </a:solidFill>
              </a:rPr>
              <a:t>Strong Parent Teacher Organization at Woodland: Existing network for parent engagement and support.</a:t>
            </a:r>
            <a:endParaRPr b="1" sz="2600">
              <a:solidFill>
                <a:schemeClr val="dk1"/>
              </a:solidFill>
            </a:endParaRPr>
          </a:p>
          <a:p>
            <a:pPr indent="0" lvl="0" marL="0" rtl="0" algn="l">
              <a:spcBef>
                <a:spcPts val="1200"/>
              </a:spcBef>
              <a:spcAft>
                <a:spcPts val="0"/>
              </a:spcAft>
              <a:buClr>
                <a:schemeClr val="dk1"/>
              </a:buClr>
              <a:buSzPct val="42307"/>
              <a:buFont typeface="Arial"/>
              <a:buNone/>
            </a:pPr>
            <a:r>
              <a:rPr b="1" lang="en" sz="2600">
                <a:solidFill>
                  <a:schemeClr val="dk1"/>
                </a:solidFill>
              </a:rPr>
              <a:t>The Grocery Spot: Free meals and food for </a:t>
            </a:r>
            <a:r>
              <a:rPr b="1" lang="en" sz="2600">
                <a:solidFill>
                  <a:schemeClr val="dk1"/>
                </a:solidFill>
              </a:rPr>
              <a:t>teachers</a:t>
            </a:r>
            <a:r>
              <a:rPr b="1" lang="en" sz="2600">
                <a:solidFill>
                  <a:schemeClr val="dk1"/>
                </a:solidFill>
              </a:rPr>
              <a:t> and students</a:t>
            </a:r>
            <a:endParaRPr b="1" sz="2600">
              <a:solidFill>
                <a:schemeClr val="dk1"/>
              </a:solidFill>
            </a:endParaRPr>
          </a:p>
          <a:p>
            <a:pPr indent="0" lvl="0" marL="0" rtl="0" algn="l">
              <a:spcBef>
                <a:spcPts val="120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327" name="Shape 327"/>
        <p:cNvGrpSpPr/>
        <p:nvPr/>
      </p:nvGrpSpPr>
      <p:grpSpPr>
        <a:xfrm>
          <a:off x="0" y="0"/>
          <a:ext cx="0" cy="0"/>
          <a:chOff x="0" y="0"/>
          <a:chExt cx="0" cy="0"/>
        </a:xfrm>
      </p:grpSpPr>
      <p:sp>
        <p:nvSpPr>
          <p:cNvPr id="328" name="Google Shape;328;p21"/>
          <p:cNvSpPr txBox="1"/>
          <p:nvPr>
            <p:ph type="title"/>
          </p:nvPr>
        </p:nvSpPr>
        <p:spPr>
          <a:xfrm>
            <a:off x="311700" y="7157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Anti-racist and Intersectional Practices</a:t>
            </a:r>
            <a:endParaRPr/>
          </a:p>
        </p:txBody>
      </p:sp>
      <p:sp>
        <p:nvSpPr>
          <p:cNvPr id="329" name="Google Shape;329;p21"/>
          <p:cNvSpPr txBox="1"/>
          <p:nvPr>
            <p:ph idx="1" type="body"/>
          </p:nvPr>
        </p:nvSpPr>
        <p:spPr>
          <a:xfrm>
            <a:off x="311700" y="644275"/>
            <a:ext cx="8520600" cy="4137000"/>
          </a:xfrm>
          <a:prstGeom prst="rect">
            <a:avLst/>
          </a:prstGeom>
        </p:spPr>
        <p:txBody>
          <a:bodyPr anchorCtr="0" anchor="t" bIns="91425" lIns="91425" spcFirstLastPara="1" rIns="91425" wrap="square" tIns="91425">
            <a:normAutofit lnSpcReduction="20000"/>
          </a:bodyPr>
          <a:lstStyle/>
          <a:p>
            <a:pPr indent="0" lvl="0" marL="0" rtl="0" algn="l">
              <a:spcBef>
                <a:spcPts val="1200"/>
              </a:spcBef>
              <a:spcAft>
                <a:spcPts val="0"/>
              </a:spcAft>
              <a:buClr>
                <a:schemeClr val="dk1"/>
              </a:buClr>
              <a:buSzPts val="1100"/>
              <a:buFont typeface="Arial"/>
              <a:buNone/>
            </a:pPr>
            <a:r>
              <a:rPr b="1" lang="en" sz="2672">
                <a:solidFill>
                  <a:schemeClr val="dk1"/>
                </a:solidFill>
              </a:rPr>
              <a:t>Implement culturally responsive teaching practices to address disparities in academic achievement</a:t>
            </a:r>
            <a:endParaRPr b="1" sz="2672">
              <a:solidFill>
                <a:schemeClr val="dk1"/>
              </a:solidFill>
            </a:endParaRPr>
          </a:p>
          <a:p>
            <a:pPr indent="0" lvl="0" marL="0" rtl="0" algn="l">
              <a:spcBef>
                <a:spcPts val="1200"/>
              </a:spcBef>
              <a:spcAft>
                <a:spcPts val="0"/>
              </a:spcAft>
              <a:buClr>
                <a:schemeClr val="dk1"/>
              </a:buClr>
              <a:buSzPts val="1100"/>
              <a:buFont typeface="Arial"/>
              <a:buNone/>
            </a:pPr>
            <a:r>
              <a:rPr b="1" lang="en" sz="2672">
                <a:solidFill>
                  <a:schemeClr val="dk1"/>
                </a:solidFill>
              </a:rPr>
              <a:t>Develop restorative justice practices to reduce suspensions and behavioral incidents.</a:t>
            </a:r>
            <a:endParaRPr b="1" sz="2672">
              <a:solidFill>
                <a:schemeClr val="dk1"/>
              </a:solidFill>
            </a:endParaRPr>
          </a:p>
          <a:p>
            <a:pPr indent="0" lvl="0" marL="0" rtl="0" algn="l">
              <a:spcBef>
                <a:spcPts val="1200"/>
              </a:spcBef>
              <a:spcAft>
                <a:spcPts val="0"/>
              </a:spcAft>
              <a:buClr>
                <a:schemeClr val="dk1"/>
              </a:buClr>
              <a:buSzPts val="1100"/>
              <a:buFont typeface="Arial"/>
              <a:buNone/>
            </a:pPr>
            <a:r>
              <a:rPr b="1" lang="en" sz="2672">
                <a:solidFill>
                  <a:schemeClr val="dk1"/>
                </a:solidFill>
              </a:rPr>
              <a:t>Provide professional development on implicit bias and culturally responsive teaching.</a:t>
            </a:r>
            <a:endParaRPr b="1" sz="2672">
              <a:solidFill>
                <a:schemeClr val="dk1"/>
              </a:solidFill>
            </a:endParaRPr>
          </a:p>
          <a:p>
            <a:pPr indent="0" lvl="0" marL="0" rtl="0" algn="l">
              <a:spcBef>
                <a:spcPts val="1200"/>
              </a:spcBef>
              <a:spcAft>
                <a:spcPts val="0"/>
              </a:spcAft>
              <a:buClr>
                <a:schemeClr val="dk1"/>
              </a:buClr>
              <a:buSzPts val="1100"/>
              <a:buFont typeface="Arial"/>
              <a:buNone/>
            </a:pPr>
            <a:r>
              <a:rPr b="1" lang="en" sz="2672">
                <a:solidFill>
                  <a:schemeClr val="dk1"/>
                </a:solidFill>
              </a:rPr>
              <a:t>Engage with community assets to enhance educational experiences and promote equity. </a:t>
            </a:r>
            <a:endParaRPr b="1" sz="2672">
              <a:solidFill>
                <a:schemeClr val="dk1"/>
              </a:solidFill>
            </a:endParaRPr>
          </a:p>
          <a:p>
            <a:pPr indent="0" lvl="0" marL="0" rtl="0" algn="l">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